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76" y="-8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Рисунок 36"/>
          <p:cNvPicPr/>
          <p:nvPr/>
        </p:nvPicPr>
        <p:blipFill>
          <a:blip r:embed="rId2"/>
          <a:stretch/>
        </p:blipFill>
        <p:spPr>
          <a:xfrm>
            <a:off x="2292120" y="176832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2292120" y="176832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Рисунок 75"/>
          <p:cNvPicPr/>
          <p:nvPr/>
        </p:nvPicPr>
        <p:blipFill>
          <a:blip r:embed="rId2"/>
          <a:stretch/>
        </p:blipFill>
        <p:spPr>
          <a:xfrm>
            <a:off x="2292120" y="176832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76"/>
          <p:cNvPicPr/>
          <p:nvPr/>
        </p:nvPicPr>
        <p:blipFill>
          <a:blip r:embed="rId2"/>
          <a:stretch/>
        </p:blipFill>
        <p:spPr>
          <a:xfrm>
            <a:off x="2292120" y="176832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5" name="Рисунок 114"/>
          <p:cNvPicPr/>
          <p:nvPr/>
        </p:nvPicPr>
        <p:blipFill>
          <a:blip r:embed="rId2"/>
          <a:stretch/>
        </p:blipFill>
        <p:spPr>
          <a:xfrm>
            <a:off x="2292120" y="176832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116" name="Рисунок 115"/>
          <p:cNvPicPr/>
          <p:nvPr/>
        </p:nvPicPr>
        <p:blipFill>
          <a:blip r:embed="rId2"/>
          <a:stretch/>
        </p:blipFill>
        <p:spPr>
          <a:xfrm>
            <a:off x="2292120" y="176832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191880"/>
            <a:ext cx="9071640" cy="148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8040187E-8756-4DB6-A5AC-3AB62EC17CAE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302760"/>
            <a:ext cx="9071640" cy="1259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522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504000" y="1764000"/>
            <a:ext cx="9071640" cy="4988880"/>
          </a:xfrm>
          <a:prstGeom prst="rect">
            <a:avLst/>
          </a:prstGeom>
        </p:spPr>
        <p:txBody>
          <a:bodyPr/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текста</a:t>
            </a:r>
            <a:endParaRPr lang="ru-RU" sz="3529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64000" lvl="1" indent="-324000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</a:t>
            </a:r>
            <a:endParaRPr lang="ru-RU" sz="26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296000" lvl="2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</a:t>
            </a:r>
            <a:endParaRPr lang="ru-RU" sz="22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28000" lvl="3" indent="-216000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Четвертый уровень</a:t>
            </a:r>
            <a:endParaRPr lang="ru-RU" sz="22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160000" lvl="4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</a:t>
            </a:r>
            <a:endParaRPr lang="ru-RU" sz="22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504000" y="7007040"/>
            <a:ext cx="2351880" cy="4021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7D1FBCB-CD45-452B-AE82-A39F89D271AA}" type="datetime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18.12.2017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443760" y="7007040"/>
            <a:ext cx="3191400" cy="40212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7223760" y="7007040"/>
            <a:ext cx="2351880" cy="40212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392FE96-4E32-4EEE-92B2-2C84D71F76BA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dt"/>
          </p:nvPr>
        </p:nvSpPr>
        <p:spPr>
          <a:xfrm>
            <a:off x="504000" y="7007040"/>
            <a:ext cx="2351880" cy="4021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F18231D-018A-4FB7-B562-A9F8BD4BBD4D}" type="datetime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18.12.2017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ftr"/>
          </p:nvPr>
        </p:nvSpPr>
        <p:spPr>
          <a:xfrm>
            <a:off x="3443760" y="7007040"/>
            <a:ext cx="3191400" cy="40212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sldNum"/>
          </p:nvPr>
        </p:nvSpPr>
        <p:spPr>
          <a:xfrm>
            <a:off x="7223760" y="7007040"/>
            <a:ext cx="2351880" cy="40212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10EA4EF-86D1-415D-9E44-5A34BD6EC028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522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529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6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2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1365120" y="75600"/>
            <a:ext cx="7389000" cy="94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Федеральный закон 134-ФЗ от 01.07.2017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вступает в силу с 01.01.2018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360000" y="5112000"/>
            <a:ext cx="944280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Принимая во внимание, что Федеральный закон 134-ФЗ не содержит ограничительных норм, касающихся доплаты за периоды времени до вступления его в силу (01.01.2018), при принятии соответствующих решений, начиная с даты его вступления в силу, доплата должна производится за периоды не ранее ноября 2017 года.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342720" y="1128600"/>
            <a:ext cx="9442800" cy="393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Изменения в часть 3 статьи 26.1 Федерального закона № 400-ФЗ: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пенсионерам, прекратившим осуществление работы и (или) иной деятельности, в период которой они подлежали обязательному пенсионному страхованию в соответствии с Федеральным законом от 15.12.2001 № 167-ФЗ, суммы страховой пенсии, фиксированной выплаты к страховой пенсии (с учетом повышения фиксированной выплаты к страховой пенсии), в том числе полученные в связи с перерасчетом, предусмотренным частями 2, 5 - 8 статьи 18 Федерального закона № 400-ФЗ, выплачиваются в размере, исчисленном в соответствии с  Федеральным законом № 400-ФЗ, с учетом индексации (увеличения) размера фиксированной выплаты к страховой пенсии в соответствии с частями 6 и 7 статьи 16 Федерального закона № 400-ФЗ и корректировки размера страховой пенсии в соответствии с частью 10 статьи 18 Федерального закона № 400-ФЗ, имевших место в период осуществления работы и (или) иной деятельности, </a:t>
            </a:r>
            <a:r>
              <a:rPr lang="ru-RU" sz="1800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 период, начиная         с 1-го числа месяца, следующего за месяцем прекращения работы и (или) иной деятельности.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5833440" y="3223800"/>
            <a:ext cx="4127400" cy="4048560"/>
          </a:xfrm>
          <a:prstGeom prst="rect">
            <a:avLst/>
          </a:prstGeom>
          <a:solidFill>
            <a:srgbClr val="00B0F0">
              <a:alpha val="7000"/>
            </a:srgbClr>
          </a:solidFill>
          <a:ln w="9360">
            <a:solidFill>
              <a:srgbClr val="00B0F0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2"/>
          <p:cNvSpPr/>
          <p:nvPr/>
        </p:nvSpPr>
        <p:spPr>
          <a:xfrm rot="10800000">
            <a:off x="6709680" y="5376960"/>
            <a:ext cx="521640" cy="1658160"/>
          </a:xfrm>
          <a:prstGeom prst="up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779637"/>
              </a:gs>
              <a:gs pos="100000">
                <a:srgbClr val="C3D69B"/>
              </a:gs>
            </a:gsLst>
            <a:lin ang="16200000"/>
          </a:gradFill>
          <a:ln w="9360">
            <a:solidFill>
              <a:srgbClr val="98B85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3"/>
          <p:cNvSpPr/>
          <p:nvPr/>
        </p:nvSpPr>
        <p:spPr>
          <a:xfrm>
            <a:off x="6748200" y="4298760"/>
            <a:ext cx="2278440" cy="64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8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Решение о выплате 
с учетом индексации с </a:t>
            </a:r>
            <a:r>
              <a:rPr lang="ru-RU" sz="1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01.02.2018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4"/>
          <p:cNvSpPr/>
          <p:nvPr/>
        </p:nvSpPr>
        <p:spPr>
          <a:xfrm>
            <a:off x="4801680" y="5376960"/>
            <a:ext cx="1031400" cy="433800"/>
          </a:xfrm>
          <a:prstGeom prst="rect">
            <a:avLst/>
          </a:prstGeom>
          <a:gradFill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декабрь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5"/>
          <p:cNvSpPr/>
          <p:nvPr/>
        </p:nvSpPr>
        <p:spPr>
          <a:xfrm>
            <a:off x="5833440" y="5376960"/>
            <a:ext cx="1031400" cy="433800"/>
          </a:xfrm>
          <a:prstGeom prst="rect">
            <a:avLst/>
          </a:prstGeom>
          <a:gradFill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январь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6"/>
          <p:cNvSpPr/>
          <p:nvPr/>
        </p:nvSpPr>
        <p:spPr>
          <a:xfrm>
            <a:off x="6865560" y="5376960"/>
            <a:ext cx="1031400" cy="433800"/>
          </a:xfrm>
          <a:prstGeom prst="rect">
            <a:avLst/>
          </a:prstGeom>
          <a:gradFill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февраль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7"/>
          <p:cNvSpPr/>
          <p:nvPr/>
        </p:nvSpPr>
        <p:spPr>
          <a:xfrm>
            <a:off x="7897680" y="5376960"/>
            <a:ext cx="1031400" cy="433800"/>
          </a:xfrm>
          <a:prstGeom prst="rect">
            <a:avLst/>
          </a:prstGeom>
          <a:gradFill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март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8"/>
          <p:cNvSpPr/>
          <p:nvPr/>
        </p:nvSpPr>
        <p:spPr>
          <a:xfrm>
            <a:off x="8929440" y="5376960"/>
            <a:ext cx="1031400" cy="433800"/>
          </a:xfrm>
          <a:prstGeom prst="rect">
            <a:avLst/>
          </a:prstGeom>
          <a:gradFill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апрель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9"/>
          <p:cNvSpPr/>
          <p:nvPr/>
        </p:nvSpPr>
        <p:spPr>
          <a:xfrm>
            <a:off x="673920" y="5811120"/>
            <a:ext cx="1031400" cy="677160"/>
          </a:xfrm>
          <a:prstGeom prst="rect">
            <a:avLst/>
          </a:prstGeom>
          <a:gradFill>
            <a:gsLst>
              <a:gs pos="0">
                <a:srgbClr val="9C2F2C"/>
              </a:gs>
              <a:gs pos="100000">
                <a:srgbClr val="CB3D39"/>
              </a:gs>
            </a:gsLst>
            <a:lin ang="16200000"/>
          </a:gradFill>
          <a:ln w="9360">
            <a:solidFill>
              <a:srgbClr val="C00000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РАБОТАЕТ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10"/>
          <p:cNvSpPr/>
          <p:nvPr/>
        </p:nvSpPr>
        <p:spPr>
          <a:xfrm>
            <a:off x="1705680" y="5811120"/>
            <a:ext cx="1031400" cy="677160"/>
          </a:xfrm>
          <a:prstGeom prst="rect">
            <a:avLst/>
          </a:prstGeom>
          <a:gradFill>
            <a:gsLst>
              <a:gs pos="0">
                <a:srgbClr val="9C2F2C"/>
              </a:gs>
              <a:gs pos="100000">
                <a:srgbClr val="CB3D39"/>
              </a:gs>
            </a:gsLst>
            <a:lin ang="16200000"/>
          </a:gradFill>
          <a:ln w="9360">
            <a:solidFill>
              <a:srgbClr val="C00000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РАБОТАЕТ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11"/>
          <p:cNvSpPr/>
          <p:nvPr/>
        </p:nvSpPr>
        <p:spPr>
          <a:xfrm>
            <a:off x="2737440" y="5811120"/>
            <a:ext cx="1031400" cy="677160"/>
          </a:xfrm>
          <a:prstGeom prst="rect">
            <a:avLst/>
          </a:prstGeom>
          <a:gradFill>
            <a:gsLst>
              <a:gs pos="0">
                <a:srgbClr val="9C2F2C"/>
              </a:gs>
              <a:gs pos="100000">
                <a:srgbClr val="CB3D39"/>
              </a:gs>
            </a:gsLst>
            <a:lin ang="16200000"/>
          </a:gradFill>
          <a:ln w="9360">
            <a:solidFill>
              <a:srgbClr val="C00000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РАБОТАЕТ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12"/>
          <p:cNvSpPr/>
          <p:nvPr/>
        </p:nvSpPr>
        <p:spPr>
          <a:xfrm>
            <a:off x="3769920" y="5811120"/>
            <a:ext cx="1031400" cy="677160"/>
          </a:xfrm>
          <a:prstGeom prst="rect">
            <a:avLst/>
          </a:prstGeom>
          <a:solidFill>
            <a:srgbClr val="00B0F0"/>
          </a:solidFill>
          <a:ln w="9360">
            <a:solidFill>
              <a:srgbClr val="00B0F0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 РАБОТАЕТ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13"/>
          <p:cNvSpPr/>
          <p:nvPr/>
        </p:nvSpPr>
        <p:spPr>
          <a:xfrm rot="16200000">
            <a:off x="5052240" y="3551760"/>
            <a:ext cx="508320" cy="3115440"/>
          </a:xfrm>
          <a:prstGeom prst="rightBrace">
            <a:avLst>
              <a:gd name="adj1" fmla="val 23865"/>
              <a:gd name="adj2" fmla="val 50000"/>
            </a:avLst>
          </a:prstGeom>
          <a:noFill/>
          <a:ln w="25560">
            <a:solidFill>
              <a:srgbClr val="4BACC6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14"/>
          <p:cNvSpPr/>
          <p:nvPr/>
        </p:nvSpPr>
        <p:spPr>
          <a:xfrm>
            <a:off x="3748320" y="4429080"/>
            <a:ext cx="3139920" cy="60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80000"/>
              </a:lnSpc>
            </a:pPr>
            <a:r>
              <a:rPr lang="ru-RU" sz="1600" b="1" strike="noStrike" spc="199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ДОПЛАТА ЗА ПЕРИОД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lang="ru-RU" sz="1600" b="1" strike="noStrike" spc="97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01.11.2017 </a:t>
            </a:r>
            <a:r>
              <a:rPr lang="ru-RU" sz="1600" b="1" strike="noStrike" spc="97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</a:t>
            </a:r>
            <a:r>
              <a:rPr lang="ru-RU" sz="1600" b="1" strike="noStrike" spc="97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31.01.2018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15"/>
          <p:cNvSpPr/>
          <p:nvPr/>
        </p:nvSpPr>
        <p:spPr>
          <a:xfrm>
            <a:off x="2722680" y="6306480"/>
            <a:ext cx="1043640" cy="873000"/>
          </a:xfrm>
          <a:prstGeom prst="up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779637"/>
              </a:gs>
              <a:gs pos="100000">
                <a:srgbClr val="C3D69B"/>
              </a:gs>
            </a:gsLst>
            <a:lin ang="5400000"/>
          </a:gradFill>
          <a:ln w="9360">
            <a:solidFill>
              <a:srgbClr val="98B85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16"/>
          <p:cNvSpPr/>
          <p:nvPr/>
        </p:nvSpPr>
        <p:spPr>
          <a:xfrm>
            <a:off x="2088000" y="6875640"/>
            <a:ext cx="23310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Увольнение пенсионера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17"/>
          <p:cNvSpPr/>
          <p:nvPr/>
        </p:nvSpPr>
        <p:spPr>
          <a:xfrm>
            <a:off x="5301360" y="3382920"/>
            <a:ext cx="2278440" cy="64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8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Решение
ВЫНОСИТСЯ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lang="ru-RU" sz="1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ЯНВАРЕ 2018 г.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18"/>
          <p:cNvSpPr/>
          <p:nvPr/>
        </p:nvSpPr>
        <p:spPr>
          <a:xfrm>
            <a:off x="8063640" y="3270600"/>
            <a:ext cx="19260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ДЕЙСТВУЕТ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НОВЫЙ ЗАКОН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19"/>
          <p:cNvSpPr/>
          <p:nvPr/>
        </p:nvSpPr>
        <p:spPr>
          <a:xfrm>
            <a:off x="146160" y="207720"/>
            <a:ext cx="5159160" cy="3968640"/>
          </a:xfrm>
          <a:prstGeom prst="rect">
            <a:avLst/>
          </a:prstGeom>
          <a:solidFill>
            <a:srgbClr val="92D050">
              <a:alpha val="13000"/>
            </a:srgbClr>
          </a:solidFill>
          <a:ln w="9360">
            <a:solidFill>
              <a:srgbClr val="92D050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20"/>
          <p:cNvSpPr/>
          <p:nvPr/>
        </p:nvSpPr>
        <p:spPr>
          <a:xfrm rot="10800000">
            <a:off x="5019480" y="2112480"/>
            <a:ext cx="521280" cy="1499040"/>
          </a:xfrm>
          <a:prstGeom prst="up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31859C"/>
              </a:gs>
              <a:gs pos="100000">
                <a:srgbClr val="93CDDD"/>
              </a:gs>
            </a:gsLst>
            <a:lin ang="16200000"/>
          </a:gradFill>
          <a:ln w="9360">
            <a:solidFill>
              <a:srgbClr val="93CDDD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21"/>
          <p:cNvSpPr/>
          <p:nvPr/>
        </p:nvSpPr>
        <p:spPr>
          <a:xfrm>
            <a:off x="3242160" y="2112480"/>
            <a:ext cx="1031400" cy="433800"/>
          </a:xfrm>
          <a:prstGeom prst="rect">
            <a:avLst/>
          </a:prstGeom>
          <a:gradFill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ноябрь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22"/>
          <p:cNvSpPr/>
          <p:nvPr/>
        </p:nvSpPr>
        <p:spPr>
          <a:xfrm>
            <a:off x="4273920" y="2112480"/>
            <a:ext cx="1031400" cy="433800"/>
          </a:xfrm>
          <a:prstGeom prst="rect">
            <a:avLst/>
          </a:prstGeom>
          <a:gradFill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декабрь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23"/>
          <p:cNvSpPr/>
          <p:nvPr/>
        </p:nvSpPr>
        <p:spPr>
          <a:xfrm>
            <a:off x="5300640" y="2112480"/>
            <a:ext cx="1031400" cy="433800"/>
          </a:xfrm>
          <a:prstGeom prst="rect">
            <a:avLst/>
          </a:prstGeom>
          <a:gradFill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январь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24"/>
          <p:cNvSpPr/>
          <p:nvPr/>
        </p:nvSpPr>
        <p:spPr>
          <a:xfrm>
            <a:off x="6337800" y="2112480"/>
            <a:ext cx="1031400" cy="433800"/>
          </a:xfrm>
          <a:prstGeom prst="rect">
            <a:avLst/>
          </a:prstGeom>
          <a:gradFill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февраль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5"/>
          <p:cNvSpPr/>
          <p:nvPr/>
        </p:nvSpPr>
        <p:spPr>
          <a:xfrm>
            <a:off x="7369560" y="2112480"/>
            <a:ext cx="1031400" cy="433800"/>
          </a:xfrm>
          <a:prstGeom prst="rect">
            <a:avLst/>
          </a:prstGeom>
          <a:gradFill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март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26"/>
          <p:cNvSpPr/>
          <p:nvPr/>
        </p:nvSpPr>
        <p:spPr>
          <a:xfrm>
            <a:off x="8401680" y="2112480"/>
            <a:ext cx="1031400" cy="433800"/>
          </a:xfrm>
          <a:prstGeom prst="rect">
            <a:avLst/>
          </a:prstGeom>
          <a:gradFill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апрель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27"/>
          <p:cNvSpPr/>
          <p:nvPr/>
        </p:nvSpPr>
        <p:spPr>
          <a:xfrm>
            <a:off x="146160" y="2546640"/>
            <a:ext cx="1031400" cy="677160"/>
          </a:xfrm>
          <a:prstGeom prst="rect">
            <a:avLst/>
          </a:prstGeom>
          <a:gradFill>
            <a:gsLst>
              <a:gs pos="0">
                <a:srgbClr val="9C2F2C"/>
              </a:gs>
              <a:gs pos="100000">
                <a:srgbClr val="CB3D39"/>
              </a:gs>
            </a:gsLst>
            <a:lin ang="16200000"/>
          </a:gradFill>
          <a:ln w="9360">
            <a:solidFill>
              <a:srgbClr val="C00000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РАБОТАЕТ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28"/>
          <p:cNvSpPr/>
          <p:nvPr/>
        </p:nvSpPr>
        <p:spPr>
          <a:xfrm>
            <a:off x="2210040" y="2546640"/>
            <a:ext cx="1031400" cy="677160"/>
          </a:xfrm>
          <a:prstGeom prst="rect">
            <a:avLst/>
          </a:prstGeom>
          <a:solidFill>
            <a:srgbClr val="00B0F0"/>
          </a:solidFill>
          <a:ln w="9360">
            <a:solidFill>
              <a:srgbClr val="00B0F0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 РАБОТАЕТ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29"/>
          <p:cNvSpPr/>
          <p:nvPr/>
        </p:nvSpPr>
        <p:spPr>
          <a:xfrm>
            <a:off x="1177920" y="2546640"/>
            <a:ext cx="1031400" cy="677160"/>
          </a:xfrm>
          <a:prstGeom prst="rect">
            <a:avLst/>
          </a:prstGeom>
          <a:gradFill>
            <a:gsLst>
              <a:gs pos="0">
                <a:srgbClr val="9C2F2C"/>
              </a:gs>
              <a:gs pos="100000">
                <a:srgbClr val="CB3D39"/>
              </a:gs>
            </a:gsLst>
            <a:lin ang="16200000"/>
          </a:gradFill>
          <a:ln w="9360">
            <a:solidFill>
              <a:srgbClr val="C00000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РАБОТАЕТ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30"/>
          <p:cNvSpPr/>
          <p:nvPr/>
        </p:nvSpPr>
        <p:spPr>
          <a:xfrm>
            <a:off x="1120680" y="3042000"/>
            <a:ext cx="1043640" cy="873000"/>
          </a:xfrm>
          <a:prstGeom prst="up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31859C"/>
              </a:gs>
              <a:gs pos="100000">
                <a:srgbClr val="93CDDD"/>
              </a:gs>
            </a:gsLst>
            <a:lin ang="5400000"/>
          </a:gradFill>
          <a:ln w="9360">
            <a:solidFill>
              <a:srgbClr val="93CDDD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31"/>
          <p:cNvSpPr/>
          <p:nvPr/>
        </p:nvSpPr>
        <p:spPr>
          <a:xfrm>
            <a:off x="486000" y="3634200"/>
            <a:ext cx="23310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Увольнение пенсионера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32"/>
          <p:cNvSpPr/>
          <p:nvPr/>
        </p:nvSpPr>
        <p:spPr>
          <a:xfrm>
            <a:off x="3611160" y="277200"/>
            <a:ext cx="2278440" cy="86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8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Решение
ВЫНОСИТСЯ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lang="ru-RU" sz="1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ДЕКАБРЕ 2017 г.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80000"/>
              </a:lnSpc>
            </a:pPr>
            <a:r>
              <a:rPr lang="ru-RU" sz="1800" b="1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БЕЗ ДОПЛАТЫ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33"/>
          <p:cNvSpPr/>
          <p:nvPr/>
        </p:nvSpPr>
        <p:spPr>
          <a:xfrm>
            <a:off x="64440" y="287280"/>
            <a:ext cx="20145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ДЕЙСТВУЕТ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СТАРЫЙ ЗАКОН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34"/>
          <p:cNvSpPr/>
          <p:nvPr/>
        </p:nvSpPr>
        <p:spPr>
          <a:xfrm>
            <a:off x="2210400" y="2112480"/>
            <a:ext cx="1031400" cy="433800"/>
          </a:xfrm>
          <a:prstGeom prst="rect">
            <a:avLst/>
          </a:prstGeom>
          <a:gradFill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октябрь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35"/>
          <p:cNvSpPr/>
          <p:nvPr/>
        </p:nvSpPr>
        <p:spPr>
          <a:xfrm>
            <a:off x="146160" y="2112480"/>
            <a:ext cx="1031400" cy="433800"/>
          </a:xfrm>
          <a:prstGeom prst="rect">
            <a:avLst/>
          </a:prstGeom>
          <a:gradFill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август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36"/>
          <p:cNvSpPr/>
          <p:nvPr/>
        </p:nvSpPr>
        <p:spPr>
          <a:xfrm>
            <a:off x="1177920" y="2112480"/>
            <a:ext cx="1031400" cy="433800"/>
          </a:xfrm>
          <a:prstGeom prst="rect">
            <a:avLst/>
          </a:prstGeom>
          <a:gradFill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сентябрь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37"/>
          <p:cNvSpPr/>
          <p:nvPr/>
        </p:nvSpPr>
        <p:spPr>
          <a:xfrm>
            <a:off x="677160" y="5376960"/>
            <a:ext cx="1031400" cy="433800"/>
          </a:xfrm>
          <a:prstGeom prst="rect">
            <a:avLst/>
          </a:prstGeom>
          <a:gradFill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август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38"/>
          <p:cNvSpPr/>
          <p:nvPr/>
        </p:nvSpPr>
        <p:spPr>
          <a:xfrm>
            <a:off x="1709280" y="5376960"/>
            <a:ext cx="1031400" cy="433800"/>
          </a:xfrm>
          <a:prstGeom prst="rect">
            <a:avLst/>
          </a:prstGeom>
          <a:gradFill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сентябрь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39"/>
          <p:cNvSpPr/>
          <p:nvPr/>
        </p:nvSpPr>
        <p:spPr>
          <a:xfrm>
            <a:off x="2741400" y="5376960"/>
            <a:ext cx="1031400" cy="433800"/>
          </a:xfrm>
          <a:prstGeom prst="rect">
            <a:avLst/>
          </a:prstGeom>
          <a:gradFill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октябрь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40"/>
          <p:cNvSpPr/>
          <p:nvPr/>
        </p:nvSpPr>
        <p:spPr>
          <a:xfrm>
            <a:off x="3769920" y="5376960"/>
            <a:ext cx="1031400" cy="433800"/>
          </a:xfrm>
          <a:prstGeom prst="rect">
            <a:avLst/>
          </a:prstGeom>
          <a:gradFill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ноябрь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41"/>
          <p:cNvSpPr/>
          <p:nvPr/>
        </p:nvSpPr>
        <p:spPr>
          <a:xfrm rot="5400000" flipV="1">
            <a:off x="6156000" y="687960"/>
            <a:ext cx="475920" cy="23724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42"/>
          <p:cNvSpPr/>
          <p:nvPr/>
        </p:nvSpPr>
        <p:spPr>
          <a:xfrm>
            <a:off x="5277960" y="1001520"/>
            <a:ext cx="2278440" cy="64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8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Решение о выплате 
с учетом индексации с </a:t>
            </a:r>
            <a:r>
              <a:rPr lang="ru-RU" sz="1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01.01.2018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43"/>
          <p:cNvSpPr/>
          <p:nvPr/>
        </p:nvSpPr>
        <p:spPr>
          <a:xfrm rot="5400000" flipV="1">
            <a:off x="6156000" y="687960"/>
            <a:ext cx="475920" cy="23724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F79646"/>
          </a:solidFill>
          <a:ln w="25560">
            <a:solidFill>
              <a:srgbClr val="B66E3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44"/>
          <p:cNvSpPr/>
          <p:nvPr/>
        </p:nvSpPr>
        <p:spPr>
          <a:xfrm rot="5400000" flipV="1">
            <a:off x="8119080" y="3565800"/>
            <a:ext cx="475920" cy="31888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F79646"/>
          </a:solidFill>
          <a:ln w="25560">
            <a:solidFill>
              <a:srgbClr val="B66E3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45"/>
          <p:cNvSpPr/>
          <p:nvPr/>
        </p:nvSpPr>
        <p:spPr>
          <a:xfrm>
            <a:off x="2017080" y="400680"/>
            <a:ext cx="1891080" cy="69552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9BBB59"/>
          </a:solidFill>
          <a:ln w="25560">
            <a:solidFill>
              <a:srgbClr val="728A4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CustomShape 46"/>
          <p:cNvSpPr/>
          <p:nvPr/>
        </p:nvSpPr>
        <p:spPr>
          <a:xfrm>
            <a:off x="7103880" y="3382920"/>
            <a:ext cx="1047240" cy="69552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CustomShape 47"/>
          <p:cNvSpPr/>
          <p:nvPr/>
        </p:nvSpPr>
        <p:spPr>
          <a:xfrm>
            <a:off x="5516280" y="6149880"/>
            <a:ext cx="3928680" cy="10292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</a:t>
            </a:r>
            <a:r>
              <a:rPr lang="ru-RU" sz="1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феврале</a:t>
            </a:r>
            <a:r>
              <a:rPr lang="ru-R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будет осуществлена </a:t>
            </a:r>
            <a:r>
              <a:rPr lang="ru-RU" sz="1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выплата пенсии с учетом индексации (корректировки) </a:t>
            </a:r>
            <a:r>
              <a:rPr lang="ru-R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</a:t>
            </a:r>
            <a:r>
              <a:rPr lang="ru-RU" sz="1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сумма доплаты </a:t>
            </a:r>
            <a:r>
              <a:rPr lang="ru-RU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 период с 1-го числа месяца, следующего за месяцем увольнения пенсионера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310</Words>
  <Application>Microsoft Office PowerPoint</Application>
  <PresentationFormat>Произвольный</PresentationFormat>
  <Paragraphs>46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Office Theme</vt:lpstr>
      <vt:lpstr>Office Theme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ADMIN</cp:lastModifiedBy>
  <cp:revision>3</cp:revision>
  <dcterms:created xsi:type="dcterms:W3CDTF">2017-12-13T10:34:15Z</dcterms:created>
  <dcterms:modified xsi:type="dcterms:W3CDTF">2017-12-18T03:34:33Z</dcterms:modified>
  <dc:language>ru-RU</dc:language>
</cp:coreProperties>
</file>